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FF2549"/>
    <a:srgbClr val="FCA82C"/>
    <a:srgbClr val="CC3399"/>
    <a:srgbClr val="9EFF29"/>
    <a:srgbClr val="A4660C"/>
    <a:srgbClr val="952F69"/>
    <a:srgbClr val="FF856D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77" autoAdjust="0"/>
    <p:restoredTop sz="94660"/>
  </p:normalViewPr>
  <p:slideViewPr>
    <p:cSldViewPr snapToGrid="0">
      <p:cViewPr>
        <p:scale>
          <a:sx n="100" d="100"/>
          <a:sy n="100" d="100"/>
        </p:scale>
        <p:origin x="55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6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61056E-BDAA-4242-BF19-B7A9892CB937}" type="datetimeFigureOut">
              <a:rPr lang="fa-IR" smtClean="0"/>
              <a:t>1441/07/10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23CF95-40F7-4CFB-ACB3-85A6EC72911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940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D56A-FF39-4B08-A72C-100716619CBB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775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4A7-56AC-4B7B-BF91-BB6DF88169BE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252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17541E98-A8B7-40D2-9E67-A4F5DBB30A88}" type="datetime8">
              <a:rPr lang="fa-IR" smtClean="0"/>
              <a:t>20/مارس/4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021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A52-38C1-4615-9FBB-90F1D7FD516D}" type="datetime8">
              <a:rPr lang="fa-IR" smtClean="0"/>
              <a:t>20/مارس/4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270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6" y="286391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53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253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374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374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" y="0"/>
            <a:ext cx="1153491" cy="126205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0" y="1172093"/>
            <a:ext cx="4871258" cy="226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مدیریت </a:t>
            </a:r>
            <a:r>
              <a:rPr lang="fa-IR" sz="32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مواجهات</a:t>
            </a:r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 شغلی </a:t>
            </a:r>
          </a:p>
          <a:p>
            <a:pPr rtl="1"/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(خون و مایعات بالقوه عفونی ) در کارکنان</a:t>
            </a:r>
          </a:p>
          <a:p>
            <a:pPr rtl="1"/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 اورژانس پیش بیمارستانی </a:t>
            </a:r>
            <a:endParaRPr lang="en-US" sz="32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r>
              <a:rPr lang="fa-IR" dirty="0" smtClean="0"/>
              <a:t>انت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2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167" t="18592" r="27334" b="21259"/>
          <a:stretch/>
        </p:blipFill>
        <p:spPr>
          <a:xfrm>
            <a:off x="-99509" y="-18595"/>
            <a:ext cx="9243509" cy="42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157942"/>
            <a:ext cx="7631084" cy="951721"/>
          </a:xfrm>
        </p:spPr>
        <p:txBody>
          <a:bodyPr>
            <a:noAutofit/>
          </a:bodyPr>
          <a:lstStyle/>
          <a:p>
            <a:pPr rtl="1"/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ریسک انتقال آلودگی در کارکنان حوزه سلامت بدنبال تماس شغلی با بیمار مبتلا به </a:t>
            </a:r>
            <a:r>
              <a:rPr lang="en-US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HBV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 </a:t>
            </a:r>
            <a:r>
              <a:rPr lang="en-US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HCV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و </a:t>
            </a:r>
            <a:r>
              <a:rPr lang="en-US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HIV</a:t>
            </a:r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4920075"/>
              </p:ext>
            </p:extLst>
          </p:nvPr>
        </p:nvGraphicFramePr>
        <p:xfrm>
          <a:off x="0" y="1292860"/>
          <a:ext cx="8368531" cy="15316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10936"/>
                <a:gridCol w="1770797"/>
                <a:gridCol w="1811741"/>
                <a:gridCol w="2575057"/>
              </a:tblGrid>
              <a:tr h="3429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حادثه شغلی</a:t>
                      </a:r>
                      <a:endParaRPr lang="fa-IR" sz="18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بیمار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آلوده به </a:t>
                      </a:r>
                      <a:r>
                        <a:rPr lang="en-US" sz="1800" baseline="0" dirty="0" smtClean="0">
                          <a:cs typeface="B Nazanin" panose="00000400000000000000" pitchFamily="2" charset="-78"/>
                        </a:rPr>
                        <a:t>HBV</a:t>
                      </a:r>
                      <a:endParaRPr lang="fa-IR" sz="18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بیمار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آلوده به </a:t>
                      </a:r>
                      <a:r>
                        <a:rPr lang="en-US" sz="1800" baseline="0" dirty="0" smtClean="0">
                          <a:cs typeface="B Nazanin" panose="00000400000000000000" pitchFamily="2" charset="-78"/>
                        </a:rPr>
                        <a:t>HCV</a:t>
                      </a:r>
                      <a:endParaRPr lang="fa-IR" sz="1800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بیمار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آلوده به </a:t>
                      </a:r>
                      <a:r>
                        <a:rPr lang="en-US" sz="1800" baseline="0" dirty="0" smtClean="0">
                          <a:cs typeface="B Nazanin" panose="00000400000000000000" pitchFamily="2" charset="-78"/>
                        </a:rPr>
                        <a:t>HIV</a:t>
                      </a:r>
                      <a:endParaRPr lang="fa-IR" sz="1800" dirty="0" smtClean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فرو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رفتن شی تیز و برنده پوست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6-30 </a:t>
                      </a:r>
                      <a:r>
                        <a:rPr lang="en-US" sz="1500" b="1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 درصد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1.8 درصد(0-7)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0.3 درصد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تماس با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مخاط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وجود دارد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وجود دارد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0.09 درصد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پوست زخمی و.. 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وجود دارد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وجود دارد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کمتر از 0.1 درصد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گاز گرفته شدن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توسط انسان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وجود دارد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وجود دارد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وجود دارد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3</a:t>
            </a:fld>
            <a:endParaRPr lang="fa-IR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704357"/>
              </p:ext>
            </p:extLst>
          </p:nvPr>
        </p:nvGraphicFramePr>
        <p:xfrm>
          <a:off x="0" y="2926080"/>
          <a:ext cx="8368532" cy="22174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5027"/>
                <a:gridCol w="1976718"/>
                <a:gridCol w="1875865"/>
                <a:gridCol w="2860922"/>
              </a:tblGrid>
              <a:tr h="297180"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مواد و ترشحاتی عفونی که سبب انتقال بیماری به</a:t>
                      </a:r>
                      <a:r>
                        <a:rPr lang="fa-IR" sz="15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5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کارکنان</a:t>
                      </a:r>
                      <a:r>
                        <a:rPr lang="fa-IR" sz="1500" b="1" baseline="0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 حوزه سلامت می شود</a:t>
                      </a:r>
                      <a:endParaRPr lang="fa-IR" sz="15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000" b="1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رخداد</a:t>
                      </a:r>
                      <a:r>
                        <a:rPr lang="fa-IR" sz="1800" b="1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سرایت</a:t>
                      </a:r>
                      <a:endParaRPr lang="fa-IR" sz="18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بیمار آلوده به </a:t>
                      </a:r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HBV</a:t>
                      </a:r>
                      <a:endParaRPr lang="fa-IR" sz="18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بیمار آلوده به </a:t>
                      </a:r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HCV</a:t>
                      </a:r>
                      <a:endParaRPr lang="fa-IR" sz="18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بیمار آلوده به </a:t>
                      </a:r>
                      <a:r>
                        <a:rPr lang="en-US" sz="1800" b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HIV</a:t>
                      </a:r>
                      <a:endParaRPr lang="fa-IR" sz="18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انتقال ثابت شده است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خون، محصولات خون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خون و ایمنوگلوبولین ها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خون، 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مایعات خون آلود، </a:t>
                      </a: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منی،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ترشحات واژینال</a:t>
                      </a:r>
                      <a:endParaRPr lang="fa-IR" sz="1500" b="1" dirty="0" smtClean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احتمال انتقال مطرح است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منی،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ترشحات واژینال، بزاق خون آلوده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خون، محصولات خون،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مایعات خون آلود، </a:t>
                      </a:r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منی،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ترشحات واژینال، </a:t>
                      </a:r>
                      <a:endParaRPr lang="fa-IR" sz="1500" b="1" dirty="0" smtClean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منی،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 ترشحات واژینال، </a:t>
                      </a:r>
                      <a:r>
                        <a:rPr lang="en-US" sz="1500" b="1" baseline="0" dirty="0" smtClean="0">
                          <a:cs typeface="B Nazanin" panose="00000400000000000000" pitchFamily="2" charset="-78"/>
                        </a:rPr>
                        <a:t>CSF</a:t>
                      </a:r>
                      <a:r>
                        <a:rPr lang="fa-IR" sz="1500" b="1" baseline="0" dirty="0" smtClean="0">
                          <a:cs typeface="B Nazanin" panose="00000400000000000000" pitchFamily="2" charset="-78"/>
                        </a:rPr>
                        <a:t>، مایعات پلور یا پرتوئن، مایع آمنیوتیک، شیرمادر، در داندانپزشکی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انتقال محتمل نیست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ادار، مدفوع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بزاق، ادرار، مدفوع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B Nazanin" panose="00000400000000000000" pitchFamily="2" charset="-78"/>
                        </a:rPr>
                        <a:t>بزاق، ادرار، مدفوع</a:t>
                      </a:r>
                      <a:endParaRPr lang="fa-IR" sz="1500" b="1" dirty="0"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8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40"/>
          <p:cNvSpPr>
            <a:spLocks noChangeArrowheads="1"/>
          </p:cNvSpPr>
          <p:nvPr/>
        </p:nvSpPr>
        <p:spPr bwMode="auto">
          <a:xfrm>
            <a:off x="7862453" y="204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2" name="Rectangle 1"/>
          <p:cNvSpPr/>
          <p:nvPr/>
        </p:nvSpPr>
        <p:spPr>
          <a:xfrm>
            <a:off x="1197718" y="54552"/>
            <a:ext cx="6686550" cy="49486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22" name="Oval 21"/>
          <p:cNvSpPr/>
          <p:nvPr/>
        </p:nvSpPr>
        <p:spPr>
          <a:xfrm>
            <a:off x="3385900" y="760026"/>
            <a:ext cx="2199799" cy="3429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a-IR" sz="825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مواجهه ی شغلی با خون و ترشحات</a:t>
            </a:r>
            <a:endParaRPr lang="en-US" sz="825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581720" y="1132924"/>
            <a:ext cx="100965" cy="1071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 sz="1350"/>
          </a:p>
        </p:txBody>
      </p:sp>
      <p:sp>
        <p:nvSpPr>
          <p:cNvPr id="24" name="Down Arrow 23"/>
          <p:cNvSpPr/>
          <p:nvPr/>
        </p:nvSpPr>
        <p:spPr>
          <a:xfrm>
            <a:off x="4973358" y="1187937"/>
            <a:ext cx="92869" cy="114300"/>
          </a:xfrm>
          <a:prstGeom prst="downArrow">
            <a:avLst>
              <a:gd name="adj1" fmla="val 50000"/>
              <a:gd name="adj2" fmla="val 401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 sz="1350"/>
          </a:p>
        </p:txBody>
      </p:sp>
      <p:sp>
        <p:nvSpPr>
          <p:cNvPr id="25" name="Rounded Rectangle 24"/>
          <p:cNvSpPr/>
          <p:nvPr/>
        </p:nvSpPr>
        <p:spPr>
          <a:xfrm>
            <a:off x="6264233" y="1109902"/>
            <a:ext cx="1558290" cy="265033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chemeClr val="bg1"/>
                </a:solidFill>
                <a:highlight>
                  <a:srgbClr val="00FFFF"/>
                </a:highlight>
                <a:ea typeface="Calibri" panose="020F0502020204030204" pitchFamily="34" charset="0"/>
                <a:cs typeface="B Mitra" panose="00000400000000000000" pitchFamily="2" charset="-78"/>
              </a:rPr>
              <a:t>اقدام فوری تکنسین:</a:t>
            </a:r>
            <a:endParaRPr lang="en-US" sz="9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1-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اجازه دهید از محل آسیب دیده بدون ایجاد فشار ، خون جاری شود. </a:t>
            </a:r>
            <a:r>
              <a:rPr lang="fa-IR" sz="900" b="1" dirty="0">
                <a:ea typeface="Calibri" panose="020F0502020204030204" pitchFamily="34" charset="0"/>
                <a:cs typeface="B Mitra" panose="00000400000000000000" pitchFamily="2" charset="-78"/>
              </a:rPr>
              <a:t>فشردن محل آسیب جهت کمک به خونروي ممنوع است.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2-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 زخم را با آب ولرم و صابون به مدت حداقل 3 دقیقه  شستشو دهید. درصورت در دسترس نبودن آب از محلول هندراپ استفاده نمایید و در اولین فرصت شستشو با آب ولرم و صابون را انجام دهید. 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50927" y="1117044"/>
            <a:ext cx="1485900" cy="26431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r>
              <a:rPr lang="fa-IR" sz="900" b="1" dirty="0">
                <a:solidFill>
                  <a:srgbClr val="000000"/>
                </a:solidFill>
                <a:highlight>
                  <a:srgbClr val="00FFFF"/>
                </a:highlight>
                <a:ea typeface="Calibri" panose="020F0502020204030204" pitchFamily="34" charset="0"/>
                <a:cs typeface="B Mitra" panose="00000400000000000000" pitchFamily="2" charset="-78"/>
              </a:rPr>
              <a:t>اقدام فوری تکنسین: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lang="en-US" sz="9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-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شستشوی چشم و مخاط  با آب فراوان و سرم نرمال سالین </a:t>
            </a:r>
            <a:endParaRPr lang="en-US" sz="9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چشم مواجهه یافته را مالش ندهید، شخص مواجهه یافته را روی صندلی بنشانید وسر او را به عقب خم کرده وچشم ها را از آب یانرمال سالین پر کرده و سپس پلک ها را به بالا و پایین بکشید. </a:t>
            </a:r>
            <a:endParaRPr lang="en-US" sz="9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-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شستشوی پوست:             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 با  آب و صابون </a:t>
            </a:r>
            <a:endParaRPr lang="en-US" sz="9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59732" y="116639"/>
            <a:ext cx="6562791" cy="59102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a-IR" sz="1050" b="1" dirty="0">
              <a:solidFill>
                <a:srgbClr val="00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a-IR" sz="105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فلوچارت پیگیری تماس شغلی کارکنان اورژانس پیش بیمارستانی با خون  و ترشحات  بیمار</a:t>
            </a:r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1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0951" y="2173316"/>
            <a:ext cx="2065020" cy="1150144"/>
          </a:xfrm>
          <a:prstGeom prst="roundRect">
            <a:avLst/>
          </a:prstGeom>
          <a:ln cap="sq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i="1" dirty="0">
                <a:solidFill>
                  <a:srgbClr val="000000"/>
                </a:solidFill>
                <a:highlight>
                  <a:srgbClr val="00FFFF"/>
                </a:highlight>
                <a:ea typeface="Calibri" panose="020F0502020204030204" pitchFamily="34" charset="0"/>
                <a:cs typeface="B Mitra" panose="00000400000000000000" pitchFamily="2" charset="-78"/>
              </a:rPr>
              <a:t>تعیین وجود ریسک فاکتور در منبع تماس :</a:t>
            </a:r>
            <a:endParaRPr lang="en-US" sz="825" b="1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* 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معتاد تزریقی 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* 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فرد بی خانمان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* 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دارای رفتار پر خطر جنسی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9180000" flipH="1" flipV="1">
            <a:off x="2953748" y="2657479"/>
            <a:ext cx="196215" cy="99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21000000" flipH="1" flipV="1">
            <a:off x="5951407" y="2666928"/>
            <a:ext cx="213836" cy="3381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>
          <a:xfrm>
            <a:off x="5898744" y="1571149"/>
            <a:ext cx="224314" cy="1000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 sz="1350"/>
          </a:p>
        </p:txBody>
      </p:sp>
      <p:sp>
        <p:nvSpPr>
          <p:cNvPr id="32" name="Left Arrow 31"/>
          <p:cNvSpPr/>
          <p:nvPr/>
        </p:nvSpPr>
        <p:spPr>
          <a:xfrm>
            <a:off x="2805797" y="1571149"/>
            <a:ext cx="157478" cy="100013"/>
          </a:xfrm>
          <a:prstGeom prst="leftArrow">
            <a:avLst>
              <a:gd name="adj1" fmla="val 50000"/>
              <a:gd name="adj2" fmla="val 552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 sz="1350"/>
          </a:p>
        </p:txBody>
      </p:sp>
      <p:sp>
        <p:nvSpPr>
          <p:cNvPr id="33" name="Rounded Rectangle 32"/>
          <p:cNvSpPr/>
          <p:nvPr/>
        </p:nvSpPr>
        <p:spPr>
          <a:xfrm>
            <a:off x="1259732" y="4085552"/>
            <a:ext cx="6562791" cy="3886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a-IR" sz="105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تماس با دیسپچ و مذاکره با افسر کنترل عفونت  یا مسئول شیفت توسط بی سیم یا گوشی اتوماسیون و ارائه گزارش به منظور تکمیل فرم گزارش توسط اوپراتور و ثبت در سامانه مربوطه توسط سرپرست ارتباطات(پورتال سازمان اورژانس کشور)</a:t>
            </a:r>
            <a:endParaRPr lang="en-US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304520" y="4575859"/>
            <a:ext cx="188636" cy="346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a-IR" sz="1350"/>
          </a:p>
        </p:txBody>
      </p:sp>
      <p:sp>
        <p:nvSpPr>
          <p:cNvPr id="35" name="Rounded Rectangle 34"/>
          <p:cNvSpPr/>
          <p:nvPr/>
        </p:nvSpPr>
        <p:spPr>
          <a:xfrm>
            <a:off x="4675823" y="1363215"/>
            <a:ext cx="821531" cy="6500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فرو رفتن جسم تیز و بُرنده آلوده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47629" y="1345354"/>
            <a:ext cx="1020128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a-IR" sz="825" b="1" dirty="0">
              <a:solidFill>
                <a:srgbClr val="00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fa-IR" sz="900" b="1" dirty="0">
              <a:solidFill>
                <a:srgbClr val="00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تماس خون وترشحات بیمار با پوست ناسالم و مخاط تکنسین</a:t>
            </a:r>
            <a:endParaRPr lang="en-US" sz="9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9180000" flipV="1">
            <a:off x="1934347" y="3780098"/>
            <a:ext cx="119063" cy="2324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2"/>
          </p:cNvCxnSpPr>
          <p:nvPr/>
        </p:nvCxnSpPr>
        <p:spPr>
          <a:xfrm>
            <a:off x="7043378" y="3760232"/>
            <a:ext cx="0" cy="325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54" y="1436179"/>
            <a:ext cx="7205663" cy="3408529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237845" y="204402"/>
            <a:ext cx="6500508" cy="1156963"/>
          </a:xfrm>
          <a:prstGeom prst="roundRect">
            <a:avLst>
              <a:gd name="adj" fmla="val 6079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r>
              <a:rPr lang="fa-IR" sz="135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1350" b="1" dirty="0">
              <a:solidFill>
                <a:srgbClr val="FF0000"/>
              </a:solidFill>
              <a:highlight>
                <a:srgbClr val="00FFFF"/>
              </a:highlight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900" b="1" dirty="0">
              <a:solidFill>
                <a:srgbClr val="FF0000"/>
              </a:solidFill>
              <a:highlight>
                <a:srgbClr val="00FFFF"/>
              </a:highlight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endParaRPr lang="fa-IR" sz="900" b="1" dirty="0">
              <a:solidFill>
                <a:srgbClr val="FF0000"/>
              </a:solidFill>
              <a:highlight>
                <a:srgbClr val="00FFFF"/>
              </a:highlight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r>
              <a:rPr lang="fa-IR" sz="1350" dirty="0">
                <a:solidFill>
                  <a:srgbClr val="000000"/>
                </a:solidFill>
                <a:highlight>
                  <a:srgbClr val="00FFFF"/>
                </a:highlight>
                <a:ea typeface="Calibri" panose="020F0502020204030204" pitchFamily="34" charset="0"/>
                <a:cs typeface="B Mitra" panose="00000400000000000000" pitchFamily="2" charset="-78"/>
              </a:rPr>
              <a:t>اقدامات افسر کنترل عفونت یا سوپروایزر دیسپچ :</a:t>
            </a:r>
            <a:endParaRPr lang="en-US" sz="12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1- اطمینان از 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شستشوی صحیح  محل آسیب دیده (و اموزش در صورت لزوم).</a:t>
            </a:r>
            <a:endParaRPr lang="en-US" sz="825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2-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تماس با رابط کنترل عفونت بیمارستان مقصد در شیفت اداری و سوپر وایزر کشیک  در ساعات غیر اداری و ارائه گزارش.</a:t>
            </a:r>
            <a:endParaRPr lang="en-US" sz="825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FF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3-</a:t>
            </a: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بعد از تحویل بیمار  :</a:t>
            </a:r>
            <a:endParaRPr lang="en-US" sz="825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600"/>
              </a:spcAft>
            </a:pPr>
            <a:r>
              <a:rPr lang="fa-IR" sz="900" b="1" dirty="0">
                <a:solidFill>
                  <a:srgbClr val="000000"/>
                </a:solidFill>
                <a:ea typeface="Calibri" panose="020F0502020204030204" pitchFamily="34" charset="0"/>
                <a:cs typeface="B Mitra" panose="00000400000000000000" pitchFamily="2" charset="-78"/>
              </a:rPr>
              <a:t>تعیین تکلیف بیمار از نظر ریسک فاکتورها و درخواست تست سرولوژی برای بیمار  توسط سوپر وایزر کشیک</a:t>
            </a:r>
            <a:r>
              <a:rPr lang="fa-IR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fa-IR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fa-IR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en-US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fa-IR" sz="825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825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862453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7862453" y="2044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 sz="1350"/>
          </a:p>
        </p:txBody>
      </p:sp>
    </p:spTree>
    <p:extLst>
      <p:ext uri="{BB962C8B-B14F-4D97-AF65-F5344CB8AC3E}">
        <p14:creationId xmlns:p14="http://schemas.microsoft.com/office/powerpoint/2010/main" val="42823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8268" y="1"/>
            <a:ext cx="7423265" cy="638722"/>
          </a:xfrm>
        </p:spPr>
        <p:txBody>
          <a:bodyPr>
            <a:normAutofit/>
          </a:bodyPr>
          <a:lstStyle/>
          <a:p>
            <a:pPr algn="ctr" rtl="1"/>
            <a:r>
              <a:rPr lang="fa-I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مهمترین فعالیتهای شغلی پرخطر و وسایل حفاظت شغلی لازم</a:t>
            </a:r>
            <a:endParaRPr lang="fa-IR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2324577"/>
              </p:ext>
            </p:extLst>
          </p:nvPr>
        </p:nvGraphicFramePr>
        <p:xfrm>
          <a:off x="247650" y="560449"/>
          <a:ext cx="8896349" cy="3886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423871"/>
                <a:gridCol w="1112580"/>
                <a:gridCol w="1439937"/>
                <a:gridCol w="1126285"/>
                <a:gridCol w="793676"/>
              </a:tblGrid>
              <a:tr h="68580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500" b="1" dirty="0" smtClean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فعالیت / وسایل حفاظت فردی 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500" b="1" dirty="0" smtClean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دستکش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5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محافظ چشم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5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ماسک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5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گان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مدیریت راه هوایی، لوله گذاری، ساکشن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تعبیه کاتتر وریدی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پانسمان زخم و تروما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انتقال بیمار به کابین عقب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Public assist call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 smtClean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ارزیابی و درمان بیمار بجز موارد نیازمند به مداخله در راه هوایی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تجویز دارو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احیاء قلبی ریوی،مدیریت راه هوایی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حمل و نقل و تمیزکردن تجهیزات پزشکی آلوده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خیر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chemeClr val="bg2"/>
                          </a:solidFill>
                          <a:effectLst/>
                          <a:cs typeface="B Nazanin" panose="00000400000000000000" pitchFamily="2" charset="-78"/>
                        </a:rPr>
                        <a:t>رها سازی مصدومین ترافیکی و رسیدگی به تروماها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بلی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fa-IR" sz="14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1893" marR="21893" marT="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4903788"/>
            <a:ext cx="57785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6</a:t>
            </a:fld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5650246" y="4637149"/>
            <a:ext cx="2541080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algn="ctr">
              <a:lnSpc>
                <a:spcPct val="150000"/>
              </a:lnSpc>
              <a:spcAft>
                <a:spcPts val="750"/>
              </a:spcAft>
              <a:tabLst>
                <a:tab pos="2228850" algn="ctr"/>
                <a:tab pos="4457700" algn="r"/>
              </a:tabLst>
            </a:pPr>
            <a:r>
              <a:rPr lang="fa-IR" sz="135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*</a:t>
            </a:r>
            <a:r>
              <a:rPr lang="fa-IR" sz="1350" b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صورت وجود خون و ترشحات</a:t>
            </a: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5372"/>
            <a:ext cx="7429500" cy="595313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پیشگیری بعد از تماس در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مننژیت با کشت مثبت تایید شده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169141"/>
              </p:ext>
            </p:extLst>
          </p:nvPr>
        </p:nvGraphicFramePr>
        <p:xfrm>
          <a:off x="114300" y="1404938"/>
          <a:ext cx="9029888" cy="2786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199"/>
                <a:gridCol w="4554631"/>
                <a:gridCol w="1351058"/>
              </a:tblGrid>
              <a:tr h="288912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انجام پروفیلاکسی بعد تماس ( </a:t>
                      </a:r>
                      <a:r>
                        <a:rPr lang="en-US" sz="15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PEP</a:t>
                      </a:r>
                      <a:r>
                        <a:rPr lang="fa-IR" sz="1500" b="1" dirty="0" smtClean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 ) در مننژیت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628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درمان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گروه هدف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نوع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ریفامپین 600 میلی گرم هر 12 ساعت برای 2 روز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سفتریاکسون 250 میلی گرم عضلانی تک دوز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سیپروفلوکساسین 500 میلی گرم تک دوز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تکنسین ها و مراقبین بهداشت و درمان که با ترشحات بیمار تماس داشته اند*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 افراد خانواده که تماس نزدیک داشته اند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56134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مننژیت مننگوکوکی</a:t>
                      </a:r>
                      <a:endParaRPr lang="en-US" sz="15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6753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ریفامپین 600 میلی گرم هر 24 ساعت برای 4 روز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تکنسین ها و مراقبین بهداشت و درمان که با ترشحات بیمار تماس داشته اند</a:t>
                      </a:r>
                      <a:r>
                        <a:rPr lang="ar-SA" sz="14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*  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افراد خانواده که تماس نزدیک داشته اند به شرط وجود کودک زیر 4 سال در منزل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مننژیت هموفیلوس آنفلوآنزا</a:t>
                      </a:r>
                      <a:endParaRPr lang="en-US" sz="15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نیاز به اقدام خاصی ندارند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تمام افراد در تماس ملزوم به اجرای احتیاطهای استاندارد هستند</a:t>
                      </a:r>
                      <a:endParaRPr lang="en-US" sz="12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500" b="1" dirty="0">
                          <a:solidFill>
                            <a:srgbClr val="003635"/>
                          </a:solidFill>
                          <a:effectLst/>
                          <a:cs typeface="B Nazanin" panose="00000400000000000000" pitchFamily="2" charset="-78"/>
                        </a:rPr>
                        <a:t>مننژیت پنوموکوکی</a:t>
                      </a:r>
                      <a:endParaRPr lang="en-US" sz="1500" b="1" dirty="0">
                        <a:solidFill>
                          <a:srgbClr val="0036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7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3222986" y="4329243"/>
            <a:ext cx="48542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sz="1350" b="1" dirty="0">
                <a:solidFill>
                  <a:srgbClr val="FF0000"/>
                </a:solidFill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*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  شامل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مد</a:t>
            </a:r>
            <a:r>
              <a:rPr lang="ar-SA" sz="1350" b="1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ر</a:t>
            </a:r>
            <a:r>
              <a:rPr lang="ar-SA" sz="1350" b="1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ت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راه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هوا</a:t>
            </a:r>
            <a:r>
              <a:rPr lang="ar-SA" sz="1350" b="1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یی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ساکشن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کردن،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حضور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کاب</a:t>
            </a:r>
            <a:r>
              <a:rPr lang="ar-SA" sz="1350" b="1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ن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عقب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کنار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Yagut"/>
              </a:rPr>
              <a:t> 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ب</a:t>
            </a:r>
            <a:r>
              <a:rPr lang="ar-SA" sz="1350" b="1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</a:t>
            </a:r>
            <a:r>
              <a:rPr lang="ar-SA" sz="1350" b="1" dirty="0">
                <a:latin typeface="BYagut"/>
                <a:ea typeface="Calibri" panose="020F0502020204030204" pitchFamily="34" charset="0"/>
                <a:cs typeface="B Nazanin" panose="00000400000000000000" pitchFamily="2" charset="-78"/>
              </a:rPr>
              <a:t>مار   </a:t>
            </a:r>
            <a:endParaRPr lang="fa-IR" sz="1350" b="1" dirty="0"/>
          </a:p>
        </p:txBody>
      </p:sp>
    </p:spTree>
    <p:extLst>
      <p:ext uri="{BB962C8B-B14F-4D97-AF65-F5344CB8AC3E}">
        <p14:creationId xmlns:p14="http://schemas.microsoft.com/office/powerpoint/2010/main" val="22649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03250"/>
          </a:xfrm>
        </p:spPr>
        <p:txBody>
          <a:bodyPr>
            <a:noAutofit/>
          </a:bodyPr>
          <a:lstStyle/>
          <a:p>
            <a:pPr algn="ctr"/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نکات مهم در پرونده پزشکی کارکنان اورژانس پیش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بیمارستانی</a:t>
            </a:r>
            <a:endParaRPr lang="fa-IR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66675" y="603250"/>
            <a:ext cx="7772400" cy="3892550"/>
          </a:xfrm>
        </p:spPr>
        <p:txBody>
          <a:bodyPr>
            <a:noAutofit/>
          </a:bodyPr>
          <a:lstStyle/>
          <a:p>
            <a:pPr lvl="0" algn="r" rtl="1"/>
            <a:r>
              <a:rPr lang="fa-IR" sz="1800" b="1" dirty="0">
                <a:cs typeface="B Nazanin" panose="00000400000000000000" pitchFamily="2" charset="-78"/>
              </a:rPr>
              <a:t>درج آموزش‌های </a:t>
            </a:r>
            <a:r>
              <a:rPr lang="fa-IR" sz="1800" b="1" dirty="0" smtClean="0">
                <a:cs typeface="B Nazanin" panose="00000400000000000000" pitchFamily="2" charset="-78"/>
              </a:rPr>
              <a:t>طی شده.</a:t>
            </a:r>
            <a:endParaRPr lang="en-US" sz="18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800" b="1" dirty="0" smtClean="0">
                <a:cs typeface="B Nazanin" panose="00000400000000000000" pitchFamily="2" charset="-78"/>
              </a:rPr>
              <a:t>درج </a:t>
            </a:r>
            <a:r>
              <a:rPr lang="fa-IR" sz="1800" b="1" dirty="0">
                <a:cs typeface="B Nazanin" panose="00000400000000000000" pitchFamily="2" charset="-78"/>
              </a:rPr>
              <a:t>وضعیت واکسیناسیون و پذیرش یا عدم پذیرش واکسیناسیون </a:t>
            </a:r>
            <a:r>
              <a:rPr lang="en-US" sz="1800" b="1" dirty="0">
                <a:cs typeface="B Nazanin" panose="00000400000000000000" pitchFamily="2" charset="-78"/>
              </a:rPr>
              <a:t>HBV</a:t>
            </a:r>
            <a:r>
              <a:rPr lang="fa-IR" sz="1800" b="1" dirty="0">
                <a:cs typeface="B Nazanin" panose="00000400000000000000" pitchFamily="2" charset="-78"/>
              </a:rPr>
              <a:t>.</a:t>
            </a:r>
            <a:endParaRPr lang="en-US" sz="18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800" b="1" dirty="0">
                <a:cs typeface="B Nazanin" panose="00000400000000000000" pitchFamily="2" charset="-78"/>
              </a:rPr>
              <a:t>سابقه ابتلا به بیماریهای عفونی  مانند: سرخک، آبله‌مرغان.</a:t>
            </a:r>
            <a:endParaRPr lang="en-US" sz="18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800" b="1" dirty="0">
                <a:cs typeface="B Nazanin" panose="00000400000000000000" pitchFamily="2" charset="-78"/>
              </a:rPr>
              <a:t>درج کلاسهای آموزشی کنترل </a:t>
            </a:r>
            <a:r>
              <a:rPr lang="fa-IR" sz="1800" b="1" dirty="0" smtClean="0">
                <a:cs typeface="B Nazanin" panose="00000400000000000000" pitchFamily="2" charset="-78"/>
              </a:rPr>
              <a:t>عفونت با امتیاز کسب شده : بیماریهای </a:t>
            </a:r>
            <a:r>
              <a:rPr lang="fa-IR" sz="1800" b="1" dirty="0">
                <a:cs typeface="B Nazanin" panose="00000400000000000000" pitchFamily="2" charset="-78"/>
              </a:rPr>
              <a:t>ویروسی </a:t>
            </a:r>
            <a:r>
              <a:rPr lang="fa-IR" sz="1800" b="1" dirty="0" smtClean="0">
                <a:cs typeface="B Nazanin" panose="00000400000000000000" pitchFamily="2" charset="-78"/>
              </a:rPr>
              <a:t>اپیدیمیک یا اندمیک، </a:t>
            </a:r>
            <a:r>
              <a:rPr lang="fa-IR" sz="1800" b="1" dirty="0">
                <a:cs typeface="B Nazanin" panose="00000400000000000000" pitchFamily="2" charset="-78"/>
              </a:rPr>
              <a:t>بیماریهایی که از راه خون و </a:t>
            </a:r>
            <a:r>
              <a:rPr lang="en-US" sz="1800" b="1" dirty="0">
                <a:cs typeface="B Nazanin" panose="00000400000000000000" pitchFamily="2" charset="-78"/>
              </a:rPr>
              <a:t>Needle Stick</a:t>
            </a:r>
            <a:r>
              <a:rPr lang="fa-IR" sz="1800" b="1" dirty="0">
                <a:cs typeface="B Nazanin" panose="00000400000000000000" pitchFamily="2" charset="-78"/>
              </a:rPr>
              <a:t> منتقل می </a:t>
            </a:r>
            <a:r>
              <a:rPr lang="fa-IR" sz="1800" b="1" dirty="0" smtClean="0">
                <a:cs typeface="B Nazanin" panose="00000400000000000000" pitchFamily="2" charset="-78"/>
              </a:rPr>
              <a:t>شوند، آموزش وسایل </a:t>
            </a:r>
            <a:r>
              <a:rPr lang="fa-IR" sz="1800" b="1" dirty="0">
                <a:cs typeface="B Nazanin" panose="00000400000000000000" pitchFamily="2" charset="-78"/>
              </a:rPr>
              <a:t>حفاظت </a:t>
            </a:r>
            <a:r>
              <a:rPr lang="fa-IR" sz="1800" b="1" dirty="0" smtClean="0">
                <a:cs typeface="B Nazanin" panose="00000400000000000000" pitchFamily="2" charset="-78"/>
              </a:rPr>
              <a:t>فردی ... .</a:t>
            </a:r>
            <a:endParaRPr lang="en-US" sz="18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800" b="1" dirty="0">
                <a:cs typeface="B Nazanin" panose="00000400000000000000" pitchFamily="2" charset="-78"/>
              </a:rPr>
              <a:t>سابقه واکسیناسیون: دیفتری، هپاتیت </a:t>
            </a:r>
            <a:r>
              <a:rPr lang="en-US" sz="1800" b="1" dirty="0">
                <a:cs typeface="B Nazanin" panose="00000400000000000000" pitchFamily="2" charset="-78"/>
              </a:rPr>
              <a:t>B</a:t>
            </a:r>
            <a:r>
              <a:rPr lang="fa-IR" sz="1800" b="1" dirty="0">
                <a:cs typeface="B Nazanin" panose="00000400000000000000" pitchFamily="2" charset="-78"/>
              </a:rPr>
              <a:t>، آنفولانزا، اوریون، سرخک، پنوموکوک، سرخجه، کزاز، </a:t>
            </a:r>
            <a:endParaRPr lang="en-US" sz="18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1800" b="1" dirty="0">
                <a:cs typeface="B Nazanin" panose="00000400000000000000" pitchFamily="2" charset="-78"/>
              </a:rPr>
              <a:t>سابقه تلقیح </a:t>
            </a:r>
            <a:r>
              <a:rPr lang="en-US" sz="1800" b="1" dirty="0">
                <a:cs typeface="B Nazanin" panose="00000400000000000000" pitchFamily="2" charset="-78"/>
              </a:rPr>
              <a:t>BCG</a:t>
            </a:r>
            <a:r>
              <a:rPr lang="fa-IR" sz="1800" b="1" dirty="0">
                <a:cs typeface="B Nazanin" panose="00000400000000000000" pitchFamily="2" charset="-78"/>
              </a:rPr>
              <a:t>.</a:t>
            </a:r>
            <a:endParaRPr lang="en-US" sz="18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800" b="1" dirty="0">
                <a:cs typeface="B Nazanin" panose="00000400000000000000" pitchFamily="2" charset="-78"/>
              </a:rPr>
              <a:t>سابقه انجام </a:t>
            </a:r>
            <a:r>
              <a:rPr lang="en-US" sz="1800" b="1" dirty="0">
                <a:cs typeface="B Nazanin" panose="00000400000000000000" pitchFamily="2" charset="-78"/>
              </a:rPr>
              <a:t>PPD</a:t>
            </a:r>
            <a:r>
              <a:rPr lang="fa-IR" sz="1800" b="1" dirty="0">
                <a:cs typeface="B Nazanin" panose="00000400000000000000" pitchFamily="2" charset="-78"/>
              </a:rPr>
              <a:t> و نتیجه </a:t>
            </a:r>
            <a:r>
              <a:rPr lang="fa-IR" sz="1800" b="1" dirty="0" smtClean="0">
                <a:cs typeface="B Nazanin" panose="00000400000000000000" pitchFamily="2" charset="-78"/>
              </a:rPr>
              <a:t>آن</a:t>
            </a:r>
          </a:p>
          <a:p>
            <a:pPr algn="r" rtl="1"/>
            <a:r>
              <a:rPr lang="fa-IR" sz="1800" b="1" dirty="0" smtClean="0">
                <a:cs typeface="B Nazanin" panose="00000400000000000000" pitchFamily="2" charset="-78"/>
              </a:rPr>
              <a:t>تاریخ و نتیجه تستهای سرولوژی هپاتیت ب و سی و </a:t>
            </a:r>
            <a:r>
              <a:rPr lang="en-US" sz="1800" b="1" dirty="0" smtClean="0">
                <a:cs typeface="B Nazanin" panose="00000400000000000000" pitchFamily="2" charset="-78"/>
              </a:rPr>
              <a:t>HIV</a:t>
            </a:r>
            <a:r>
              <a:rPr lang="fa-IR" sz="1800" b="1" dirty="0" smtClean="0">
                <a:cs typeface="B Nazanin" panose="00000400000000000000" pitchFamily="2" charset="-78"/>
              </a:rPr>
              <a:t>: </a:t>
            </a:r>
            <a:r>
              <a:rPr lang="en-US" sz="1800" b="1" dirty="0" err="1" smtClean="0">
                <a:cs typeface="B Nazanin" panose="00000400000000000000" pitchFamily="2" charset="-78"/>
              </a:rPr>
              <a:t>Hbs:Ag</a:t>
            </a:r>
            <a:r>
              <a:rPr lang="fa-IR" sz="1800" b="1" dirty="0" smtClean="0">
                <a:cs typeface="B Nazanin" panose="00000400000000000000" pitchFamily="2" charset="-78"/>
              </a:rPr>
              <a:t> – </a:t>
            </a:r>
            <a:r>
              <a:rPr lang="en-US" sz="1800" b="1" dirty="0" err="1" smtClean="0">
                <a:cs typeface="B Nazanin" panose="00000400000000000000" pitchFamily="2" charset="-78"/>
              </a:rPr>
              <a:t>Anti:Hbs</a:t>
            </a:r>
            <a:r>
              <a:rPr lang="fa-IR" sz="1800" b="1" dirty="0" smtClean="0">
                <a:cs typeface="B Nazanin" panose="00000400000000000000" pitchFamily="2" charset="-78"/>
              </a:rPr>
              <a:t> - </a:t>
            </a:r>
            <a:r>
              <a:rPr lang="en-US" sz="1800" b="1" dirty="0" err="1" smtClean="0">
                <a:cs typeface="B Nazanin" panose="00000400000000000000" pitchFamily="2" charset="-78"/>
              </a:rPr>
              <a:t>Anti:HCV</a:t>
            </a:r>
            <a:r>
              <a:rPr lang="fa-IR" sz="1800" b="1" dirty="0" smtClean="0">
                <a:cs typeface="B Nazanin" panose="00000400000000000000" pitchFamily="2" charset="-78"/>
              </a:rPr>
              <a:t> - </a:t>
            </a:r>
            <a:r>
              <a:rPr lang="en-US" sz="1800" b="1" dirty="0" err="1" smtClean="0">
                <a:cs typeface="B Nazanin" panose="00000400000000000000" pitchFamily="2" charset="-78"/>
              </a:rPr>
              <a:t>Anti:HIV</a:t>
            </a:r>
            <a:r>
              <a:rPr lang="fa-IR" sz="1800" b="1" dirty="0" smtClean="0">
                <a:cs typeface="B Nazanin" panose="00000400000000000000" pitchFamily="2" charset="-78"/>
              </a:rPr>
              <a:t> </a:t>
            </a:r>
            <a:endParaRPr lang="fa-IR" sz="18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DB549D66-13BB-4AF8-A51F-972A08BCC3AA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20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On-screen Show (16:9)</PresentationFormat>
  <Paragraphs>191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انت</vt:lpstr>
      <vt:lpstr>ریسک انتقال آلودگی در کارکنان حوزه سلامت بدنبال تماس شغلی با بیمار مبتلا به HBVو HCV و HIV</vt:lpstr>
      <vt:lpstr>PowerPoint Presentation</vt:lpstr>
      <vt:lpstr>PowerPoint Presentation</vt:lpstr>
      <vt:lpstr> مهمترین فعالیتهای شغلی پرخطر و وسایل حفاظت شغلی لازم</vt:lpstr>
      <vt:lpstr>پیشگیری بعد از تماس در مننژیت با کشت مثبت تایید شده</vt:lpstr>
      <vt:lpstr>نکات مهم در پرونده پزشکی کارکنان اورژانس پیش بیمارستانی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2020-03-04T06:10:19Z</dcterms:modified>
</cp:coreProperties>
</file>